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81" r:id="rId12"/>
    <p:sldId id="276" r:id="rId13"/>
    <p:sldId id="277" r:id="rId14"/>
    <p:sldId id="278" r:id="rId15"/>
    <p:sldId id="279" r:id="rId16"/>
    <p:sldId id="280" r:id="rId17"/>
    <p:sldId id="282" r:id="rId18"/>
    <p:sldId id="271" r:id="rId19"/>
    <p:sldId id="272" r:id="rId20"/>
    <p:sldId id="273" r:id="rId21"/>
    <p:sldId id="284" r:id="rId22"/>
    <p:sldId id="285" r:id="rId23"/>
    <p:sldId id="286" r:id="rId24"/>
    <p:sldId id="274" r:id="rId25"/>
    <p:sldId id="275" r:id="rId26"/>
    <p:sldId id="290" r:id="rId27"/>
    <p:sldId id="287" r:id="rId28"/>
    <p:sldId id="288" r:id="rId29"/>
    <p:sldId id="293" r:id="rId30"/>
    <p:sldId id="289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55EF7-CDD8-4106-B979-CC677275FC10}" type="datetimeFigureOut">
              <a:rPr lang="pt-BR" smtClean="0"/>
              <a:pPr/>
              <a:t>27/04/2021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7A8F-F722-4953-AD53-6EC6866C78C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bibliaonline.com.br/naa/mc/16/8+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bibliaonline.com.br/naa/jo/4/27+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iaonline.com.br/naa/mc/16/1-7+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Pin em sa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6943737" cy="450057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8596" y="4500570"/>
            <a:ext cx="7772400" cy="2028838"/>
          </a:xfrm>
        </p:spPr>
        <p:txBody>
          <a:bodyPr>
            <a:normAutofit/>
          </a:bodyPr>
          <a:lstStyle/>
          <a:p>
            <a:r>
              <a:rPr lang="pt-BR" sz="6000" b="1" dirty="0" smtClean="0"/>
              <a:t>Mulheres quebram o silêncio</a:t>
            </a:r>
            <a:endParaRPr lang="pt-BR" sz="6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672290" y="2786058"/>
            <a:ext cx="2471710" cy="1138230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chemeClr val="tx1"/>
                </a:solidFill>
              </a:rPr>
              <a:t>EBE </a:t>
            </a:r>
          </a:p>
          <a:p>
            <a:r>
              <a:rPr lang="pt-BR" sz="2800" b="1" dirty="0" smtClean="0">
                <a:solidFill>
                  <a:schemeClr val="tx1"/>
                </a:solidFill>
              </a:rPr>
              <a:t>28/04/2021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9000" b="1" dirty="0" smtClean="0"/>
              <a:t>O </a:t>
            </a:r>
            <a:r>
              <a:rPr lang="pt-BR" sz="9000" b="1" dirty="0"/>
              <a:t>que o silêncio das mulheres revela?</a:t>
            </a:r>
          </a:p>
          <a:p>
            <a:pPr>
              <a:buNone/>
            </a:pPr>
            <a:r>
              <a:rPr lang="pt-BR" sz="9000" b="1" dirty="0"/>
              <a:t> </a:t>
            </a:r>
          </a:p>
          <a:p>
            <a:pPr>
              <a:buNone/>
            </a:pPr>
            <a:r>
              <a:rPr lang="pt-BR" sz="9000" b="1" dirty="0" smtClean="0"/>
              <a:t>	As </a:t>
            </a:r>
            <a:r>
              <a:rPr lang="pt-BR" sz="9000" b="1" dirty="0"/>
              <a:t>mulheres </a:t>
            </a:r>
            <a:r>
              <a:rPr lang="pt-BR" sz="9000" b="1" dirty="0" smtClean="0"/>
              <a:t>quebraram </a:t>
            </a:r>
          </a:p>
          <a:p>
            <a:pPr>
              <a:buNone/>
            </a:pPr>
            <a:r>
              <a:rPr lang="pt-BR" sz="9000" b="1" dirty="0"/>
              <a:t>	</a:t>
            </a:r>
            <a:r>
              <a:rPr lang="pt-BR" sz="9000" b="1" dirty="0" smtClean="0"/>
              <a:t>o </a:t>
            </a:r>
            <a:r>
              <a:rPr lang="pt-BR" sz="9000" b="1" dirty="0"/>
              <a:t>silêncio?</a:t>
            </a:r>
          </a:p>
          <a:p>
            <a:pPr>
              <a:buNone/>
            </a:pPr>
            <a:r>
              <a:rPr lang="pt-BR" sz="9000" b="1" dirty="0"/>
              <a:t> </a:t>
            </a:r>
          </a:p>
          <a:p>
            <a:pPr>
              <a:buNone/>
            </a:pPr>
            <a:r>
              <a:rPr lang="pt-BR" sz="9000" b="1" dirty="0" smtClean="0"/>
              <a:t>	Como</a:t>
            </a:r>
            <a:r>
              <a:rPr lang="pt-BR" sz="9000" b="1" dirty="0"/>
              <a:t>? </a:t>
            </a:r>
          </a:p>
          <a:p>
            <a:pPr>
              <a:buNone/>
            </a:pPr>
            <a:endParaRPr lang="pt-BR" sz="9000" b="1" dirty="0"/>
          </a:p>
          <a:p>
            <a:pPr>
              <a:buNone/>
            </a:pPr>
            <a:r>
              <a:rPr lang="pt-BR" sz="9000" b="1" dirty="0" smtClean="0"/>
              <a:t>	</a:t>
            </a:r>
            <a:endParaRPr lang="pt-BR" dirty="0"/>
          </a:p>
        </p:txBody>
      </p:sp>
      <p:pic>
        <p:nvPicPr>
          <p:cNvPr id="15366" name="Picture 6" descr="Conheça e entenda os cinco defeitos de Jesus Cris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857496"/>
            <a:ext cx="3094485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721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	Que sinais de voz e testemunho foram dados pelas mulheres na época de Jesus?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b="1" dirty="0" smtClean="0"/>
              <a:t>Sobre os primeiros cristãos:</a:t>
            </a:r>
          </a:p>
          <a:p>
            <a:pPr>
              <a:buNone/>
            </a:pPr>
            <a:r>
              <a:rPr lang="pt-BR" dirty="0" smtClean="0"/>
              <a:t>	“O governador... mandou, segundo o costume romano, “extrair a verdade”, </a:t>
            </a:r>
          </a:p>
          <a:p>
            <a:pPr>
              <a:buNone/>
            </a:pPr>
            <a:r>
              <a:rPr lang="pt-BR" dirty="0" smtClean="0"/>
              <a:t>	por meio de tortura de duas </a:t>
            </a:r>
          </a:p>
          <a:p>
            <a:pPr>
              <a:buNone/>
            </a:pPr>
            <a:r>
              <a:rPr lang="pt-BR" dirty="0" smtClean="0"/>
              <a:t>	escravas, que eram chamadas </a:t>
            </a:r>
          </a:p>
          <a:p>
            <a:pPr>
              <a:buNone/>
            </a:pPr>
            <a:r>
              <a:rPr lang="pt-BR" dirty="0" smtClean="0"/>
              <a:t>	de “diaconisas”. </a:t>
            </a:r>
          </a:p>
          <a:p>
            <a:pPr>
              <a:buNone/>
            </a:pPr>
            <a:r>
              <a:rPr lang="pt-BR" dirty="0" smtClean="0"/>
              <a:t>	(Breve história das Origens </a:t>
            </a:r>
          </a:p>
          <a:p>
            <a:pPr>
              <a:buNone/>
            </a:pPr>
            <a:r>
              <a:rPr lang="pt-BR" dirty="0" smtClean="0"/>
              <a:t>	do Cristianismo. </a:t>
            </a:r>
            <a:r>
              <a:rPr lang="pt-BR" dirty="0" err="1" smtClean="0"/>
              <a:t>Pag</a:t>
            </a:r>
            <a:r>
              <a:rPr lang="pt-BR" dirty="0" smtClean="0"/>
              <a:t> 11)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35842" name="Picture 2" descr="Resultado de imagem para mulherees CEBI e CEB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286124"/>
            <a:ext cx="2716247" cy="2723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		                             Porque </a:t>
            </a:r>
            <a:r>
              <a:rPr lang="pt-BR" dirty="0"/>
              <a:t>a primeira </a:t>
            </a:r>
            <a:r>
              <a:rPr lang="pt-BR" dirty="0" smtClean="0"/>
              <a:t>reação</a:t>
            </a:r>
          </a:p>
          <a:p>
            <a:pPr algn="ctr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das </a:t>
            </a:r>
            <a:r>
              <a:rPr lang="pt-BR" dirty="0"/>
              <a:t>mulheres </a:t>
            </a:r>
            <a:r>
              <a:rPr lang="pt-BR" dirty="0" smtClean="0"/>
              <a:t>no túmulo</a:t>
            </a:r>
          </a:p>
          <a:p>
            <a:pPr algn="ctr">
              <a:buNone/>
            </a:pPr>
            <a:r>
              <a:rPr lang="pt-BR" dirty="0" smtClean="0"/>
              <a:t>                                       foi </a:t>
            </a:r>
            <a:r>
              <a:rPr lang="pt-BR" dirty="0"/>
              <a:t>ter </a:t>
            </a:r>
            <a:r>
              <a:rPr lang="pt-BR" dirty="0" smtClean="0"/>
              <a:t>tanto medo que </a:t>
            </a:r>
          </a:p>
          <a:p>
            <a:pPr algn="ctr">
              <a:buNone/>
            </a:pPr>
            <a:r>
              <a:rPr lang="pt-BR" dirty="0" smtClean="0"/>
              <a:t>                                         não conseguiam </a:t>
            </a:r>
            <a:r>
              <a:rPr lang="pt-BR" dirty="0"/>
              <a:t>contar a </a:t>
            </a:r>
            <a:endParaRPr lang="pt-BR" dirty="0" smtClean="0"/>
          </a:p>
          <a:p>
            <a:pPr algn="ctr">
              <a:buNone/>
            </a:pPr>
            <a:r>
              <a:rPr lang="pt-BR" dirty="0"/>
              <a:t> </a:t>
            </a:r>
            <a:r>
              <a:rPr lang="pt-BR" dirty="0" smtClean="0"/>
              <a:t>              ninguém</a:t>
            </a:r>
            <a:r>
              <a:rPr lang="pt-BR" dirty="0"/>
              <a:t>?</a:t>
            </a:r>
          </a:p>
          <a:p>
            <a:pPr>
              <a:buNone/>
            </a:pPr>
            <a:r>
              <a:rPr lang="pt-BR" dirty="0"/>
              <a:t> </a:t>
            </a:r>
            <a:r>
              <a:rPr lang="pt-BR" dirty="0" smtClean="0"/>
              <a:t>	</a:t>
            </a:r>
            <a:endParaRPr lang="pt-BR" dirty="0"/>
          </a:p>
          <a:p>
            <a:pPr>
              <a:buNone/>
            </a:pPr>
            <a:r>
              <a:rPr lang="pt-BR" i="1" dirty="0" smtClean="0"/>
              <a:t>	“</a:t>
            </a:r>
            <a:r>
              <a:rPr lang="pt-BR" i="1" dirty="0"/>
              <a:t>E, saindo elas, fugiram do sepulcro, porque estavam tomadas de temor e assombro. E não contaram nada a ninguém, porque estavam com medo”. </a:t>
            </a:r>
            <a:r>
              <a:rPr lang="pt-BR" i="1" dirty="0">
                <a:hlinkClick r:id="rId2"/>
              </a:rPr>
              <a:t>Marcos 16:8</a:t>
            </a:r>
            <a:endParaRPr lang="pt-BR" dirty="0"/>
          </a:p>
          <a:p>
            <a:pPr>
              <a:buNone/>
            </a:pPr>
            <a:endParaRPr lang="pt-BR" dirty="0"/>
          </a:p>
        </p:txBody>
      </p:sp>
      <p:pic>
        <p:nvPicPr>
          <p:cNvPr id="20484" name="Picture 4" descr="Untit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00108"/>
            <a:ext cx="3321867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1214422"/>
            <a:ext cx="8229600" cy="519749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600" dirty="0" smtClean="0"/>
              <a:t>“</a:t>
            </a:r>
            <a:r>
              <a:rPr lang="pt-BR" sz="4600" dirty="0"/>
              <a:t>O cristianismo pretende </a:t>
            </a:r>
            <a:endParaRPr lang="pt-BR" sz="4600" dirty="0" smtClean="0"/>
          </a:p>
          <a:p>
            <a:pPr>
              <a:buNone/>
            </a:pPr>
            <a:r>
              <a:rPr lang="pt-BR" sz="4600" dirty="0"/>
              <a:t>	</a:t>
            </a:r>
            <a:r>
              <a:rPr lang="pt-BR" sz="4600" dirty="0" smtClean="0"/>
              <a:t>anunciar </a:t>
            </a:r>
            <a:r>
              <a:rPr lang="pt-BR" sz="4600" dirty="0"/>
              <a:t>a revelação de Deus, </a:t>
            </a:r>
            <a:endParaRPr lang="pt-BR" sz="4600" dirty="0" smtClean="0"/>
          </a:p>
          <a:p>
            <a:pPr>
              <a:buNone/>
            </a:pPr>
            <a:r>
              <a:rPr lang="pt-BR" sz="4600" dirty="0"/>
              <a:t>	</a:t>
            </a:r>
            <a:r>
              <a:rPr lang="pt-BR" sz="4600" dirty="0" smtClean="0"/>
              <a:t>sua </a:t>
            </a:r>
            <a:r>
              <a:rPr lang="pt-BR" sz="4600" dirty="0"/>
              <a:t>presença entre os homens, </a:t>
            </a:r>
            <a:endParaRPr lang="pt-BR" sz="4600" dirty="0" smtClean="0"/>
          </a:p>
          <a:p>
            <a:pPr>
              <a:buNone/>
            </a:pPr>
            <a:r>
              <a:rPr lang="pt-BR" sz="4600" dirty="0"/>
              <a:t>	</a:t>
            </a:r>
            <a:r>
              <a:rPr lang="pt-BR" sz="4600" dirty="0" smtClean="0"/>
              <a:t>o </a:t>
            </a:r>
            <a:r>
              <a:rPr lang="pt-BR" sz="4600" dirty="0"/>
              <a:t>‘reinado de Deus’ e sua </a:t>
            </a:r>
            <a:endParaRPr lang="pt-BR" sz="4600" dirty="0" smtClean="0"/>
          </a:p>
          <a:p>
            <a:pPr>
              <a:buNone/>
            </a:pPr>
            <a:r>
              <a:rPr lang="pt-BR" sz="4600" dirty="0"/>
              <a:t>	</a:t>
            </a:r>
            <a:r>
              <a:rPr lang="pt-BR" sz="4600" dirty="0" smtClean="0"/>
              <a:t>vitória </a:t>
            </a:r>
            <a:r>
              <a:rPr lang="pt-BR" sz="4600" dirty="0"/>
              <a:t>sobre a opressão e a </a:t>
            </a:r>
            <a:endParaRPr lang="pt-BR" sz="4600" dirty="0" smtClean="0"/>
          </a:p>
          <a:p>
            <a:pPr>
              <a:buNone/>
            </a:pPr>
            <a:r>
              <a:rPr lang="pt-BR" sz="4600" dirty="0"/>
              <a:t>	</a:t>
            </a:r>
            <a:r>
              <a:rPr lang="pt-BR" sz="4600" dirty="0" smtClean="0"/>
              <a:t>morte</a:t>
            </a:r>
            <a:r>
              <a:rPr lang="pt-BR" sz="4600" dirty="0"/>
              <a:t>, mas seu anúncio </a:t>
            </a:r>
            <a:r>
              <a:rPr lang="pt-BR" sz="4600" dirty="0" err="1"/>
              <a:t>fundante</a:t>
            </a:r>
            <a:r>
              <a:rPr lang="pt-BR" sz="4600" dirty="0"/>
              <a:t> é feito a partir de experiências religiosas de mulheres de classe baixa, analfabetas, na periferia do Império romano”. </a:t>
            </a:r>
          </a:p>
          <a:p>
            <a:pPr>
              <a:buNone/>
            </a:pPr>
            <a:r>
              <a:rPr lang="pt-BR" dirty="0"/>
              <a:t> 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(</a:t>
            </a:r>
            <a:r>
              <a:rPr lang="pt-BR" sz="4000" dirty="0"/>
              <a:t>Breve história das Origens do Cristianismo. </a:t>
            </a:r>
            <a:r>
              <a:rPr lang="pt-BR" sz="4000" dirty="0" err="1"/>
              <a:t>Pag</a:t>
            </a:r>
            <a:r>
              <a:rPr lang="pt-BR" sz="4000" dirty="0"/>
              <a:t> 59)</a:t>
            </a:r>
            <a:endParaRPr lang="pt-BR" sz="2800" dirty="0"/>
          </a:p>
          <a:p>
            <a:pPr>
              <a:buNone/>
            </a:pPr>
            <a:endParaRPr lang="pt-BR" dirty="0"/>
          </a:p>
        </p:txBody>
      </p:sp>
      <p:pic>
        <p:nvPicPr>
          <p:cNvPr id="22530" name="Picture 2" descr="Desenhos janeiro a junho 2018 (1) - CE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57166"/>
            <a:ext cx="2162175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>
              <a:buNone/>
            </a:pPr>
            <a:r>
              <a:rPr lang="pt-BR" b="1" dirty="0" smtClean="0"/>
              <a:t>	Situação </a:t>
            </a:r>
            <a:r>
              <a:rPr lang="pt-BR" b="1" dirty="0"/>
              <a:t>das mulheres </a:t>
            </a:r>
            <a:endParaRPr lang="pt-BR" b="1" dirty="0" smtClean="0"/>
          </a:p>
          <a:p>
            <a:pPr>
              <a:buNone/>
            </a:pPr>
            <a:r>
              <a:rPr lang="pt-BR" b="1" dirty="0"/>
              <a:t>	</a:t>
            </a:r>
            <a:r>
              <a:rPr lang="pt-BR" b="1" dirty="0" smtClean="0"/>
              <a:t>na </a:t>
            </a:r>
            <a:r>
              <a:rPr lang="pt-BR" b="1" dirty="0"/>
              <a:t>sociedade judaica</a:t>
            </a:r>
            <a:r>
              <a:rPr lang="pt-BR" b="1" dirty="0" smtClean="0"/>
              <a:t>:</a:t>
            </a:r>
          </a:p>
          <a:p>
            <a:pPr>
              <a:buNone/>
            </a:pPr>
            <a:r>
              <a:rPr lang="pt-BR" b="1" dirty="0"/>
              <a:t>	</a:t>
            </a:r>
            <a:r>
              <a:rPr lang="pt-BR" dirty="0" smtClean="0"/>
              <a:t>Segundo Émile MORIM:</a:t>
            </a:r>
          </a:p>
          <a:p>
            <a:pPr>
              <a:buNone/>
            </a:pPr>
            <a:r>
              <a:rPr lang="pt-BR" dirty="0" smtClean="0"/>
              <a:t>	</a:t>
            </a:r>
          </a:p>
          <a:p>
            <a:pPr>
              <a:buNone/>
            </a:pPr>
            <a:r>
              <a:rPr lang="pt-BR" dirty="0"/>
              <a:t>	</a:t>
            </a:r>
            <a:r>
              <a:rPr lang="pt-BR" sz="3600" dirty="0" smtClean="0"/>
              <a:t>“</a:t>
            </a:r>
            <a:r>
              <a:rPr lang="pt-BR" sz="3600" dirty="0"/>
              <a:t>A mulher, diz a Lei, é inferior ao homem em todas as coisas. Ela deve obedecer não para se humilhar, mas para ser dirigida, pois foi ao homem que Deus deu o poder”</a:t>
            </a: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pic>
        <p:nvPicPr>
          <p:cNvPr id="21506" name="Picture 2" descr="Evangelho de hoje (Lc 13,10-17) - Egídio Serpa | Egídio Serpa - Diário do  Nordes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571480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4000" dirty="0" smtClean="0"/>
              <a:t>“</a:t>
            </a:r>
            <a:r>
              <a:rPr lang="pt-BR" sz="4000" dirty="0"/>
              <a:t>Em princípio, a mulher não participava da vida </a:t>
            </a:r>
            <a:r>
              <a:rPr lang="pt-BR" sz="4000" i="1" dirty="0"/>
              <a:t>pública. </a:t>
            </a:r>
            <a:r>
              <a:rPr lang="pt-BR" sz="4000" dirty="0"/>
              <a:t>Pelo menos na cidade e, sobretudo, no meio de pessoas importantes, as mulheres só podiam aparecer cobertas com um véu”. </a:t>
            </a:r>
            <a:endParaRPr lang="pt-BR" dirty="0"/>
          </a:p>
          <a:p>
            <a:pPr>
              <a:buNone/>
            </a:pPr>
            <a:endParaRPr lang="pt-BR" dirty="0"/>
          </a:p>
        </p:txBody>
      </p:sp>
      <p:pic>
        <p:nvPicPr>
          <p:cNvPr id="24580" name="Picture 4" descr="A mulher nos tempos da Bíblia – Revista Adventis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4643446"/>
            <a:ext cx="1500198" cy="15570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4282" y="1000108"/>
            <a:ext cx="8229600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</a:t>
            </a:r>
            <a:r>
              <a:rPr lang="pt-BR" dirty="0"/>
              <a:t>Um homem não devia olhar para 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	uma </a:t>
            </a:r>
            <a:r>
              <a:rPr lang="pt-BR" dirty="0"/>
              <a:t>mulher casada, nem 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	cumprimentá-la</a:t>
            </a:r>
            <a:r>
              <a:rPr lang="pt-BR" dirty="0"/>
              <a:t>”. </a:t>
            </a:r>
          </a:p>
          <a:p>
            <a:pPr>
              <a:buNone/>
            </a:pPr>
            <a:r>
              <a:rPr lang="pt-BR" dirty="0" smtClean="0"/>
              <a:t>	“</a:t>
            </a:r>
            <a:r>
              <a:rPr lang="pt-BR" dirty="0"/>
              <a:t>Um homem, sobretudo um aluno dos escribas, não devia falar em público 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	com </a:t>
            </a:r>
            <a:r>
              <a:rPr lang="pt-BR" dirty="0"/>
              <a:t>uma mulher”.</a:t>
            </a:r>
          </a:p>
          <a:p>
            <a:pPr>
              <a:buNone/>
            </a:pPr>
            <a:r>
              <a:rPr lang="pt-BR" dirty="0" smtClean="0"/>
              <a:t>	“</a:t>
            </a:r>
            <a:r>
              <a:rPr lang="pt-BR" dirty="0"/>
              <a:t>Nos meios populares, na roça, estas normas quase não eram respeitadas. Contudo, mesmo na roça, um homem não falava a uma mulher estrangeira”.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7172" name="Picture 4" descr="Unção dos Enfermos – Bíblia e Cateque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28604"/>
            <a:ext cx="2222920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“Sob o aspecto </a:t>
            </a:r>
            <a:r>
              <a:rPr lang="pt-BR" sz="3600" i="1" dirty="0" smtClean="0"/>
              <a:t>religioso, </a:t>
            </a:r>
          </a:p>
          <a:p>
            <a:pPr>
              <a:buNone/>
            </a:pPr>
            <a:r>
              <a:rPr lang="pt-BR" sz="3600" i="1" dirty="0" smtClean="0"/>
              <a:t>	</a:t>
            </a:r>
            <a:r>
              <a:rPr lang="pt-BR" sz="3600" dirty="0" smtClean="0"/>
              <a:t>a mulher não era igual ao </a:t>
            </a:r>
          </a:p>
          <a:p>
            <a:pPr>
              <a:buNone/>
            </a:pPr>
            <a:r>
              <a:rPr lang="pt-BR" sz="3600" dirty="0" smtClean="0"/>
              <a:t>	homem. Estava sujeita a </a:t>
            </a:r>
          </a:p>
          <a:p>
            <a:pPr>
              <a:buNone/>
            </a:pPr>
            <a:r>
              <a:rPr lang="pt-BR" sz="3600" dirty="0" smtClean="0"/>
              <a:t>	todas as proibições da Lei, </a:t>
            </a:r>
          </a:p>
          <a:p>
            <a:pPr>
              <a:buNone/>
            </a:pPr>
            <a:r>
              <a:rPr lang="pt-BR" sz="3600" dirty="0" smtClean="0"/>
              <a:t>	a todo rigor da legislação </a:t>
            </a:r>
          </a:p>
          <a:p>
            <a:pPr>
              <a:buNone/>
            </a:pPr>
            <a:r>
              <a:rPr lang="pt-BR" sz="3600" dirty="0" smtClean="0"/>
              <a:t>	civil e penal e, mesmo, à </a:t>
            </a:r>
          </a:p>
          <a:p>
            <a:pPr>
              <a:buNone/>
            </a:pPr>
            <a:r>
              <a:rPr lang="pt-BR" sz="3600" dirty="0" smtClean="0"/>
              <a:t>	pena de morte”.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6626" name="Picture 2" descr="Luís Henrique Alves Pinto: Desenho CE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285860"/>
            <a:ext cx="2804031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0072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	“Elas não eram obrigadas a aprender a Lei: “Aquele que ensina a Lei à sua filha, ensina-lhe a devassidão”. Alguns mestres julgavam que era preferível queimar a </a:t>
            </a:r>
            <a:r>
              <a:rPr lang="pt-BR" dirty="0" err="1" smtClean="0"/>
              <a:t>Torá</a:t>
            </a:r>
            <a:r>
              <a:rPr lang="pt-BR" dirty="0" smtClean="0"/>
              <a:t> ( Lei) que ensiná-la às mulheres”.</a:t>
            </a:r>
          </a:p>
          <a:p>
            <a:pPr>
              <a:buNone/>
            </a:pPr>
            <a:r>
              <a:rPr lang="pt-BR" dirty="0" smtClean="0"/>
              <a:t> </a:t>
            </a:r>
          </a:p>
          <a:p>
            <a:pPr>
              <a:buNone/>
            </a:pPr>
            <a:r>
              <a:rPr lang="pt-BR" dirty="0" smtClean="0"/>
              <a:t>	“À mesa, não pronunciavam </a:t>
            </a:r>
          </a:p>
          <a:p>
            <a:pPr>
              <a:buNone/>
            </a:pPr>
            <a:r>
              <a:rPr lang="pt-BR" dirty="0" smtClean="0"/>
              <a:t>	a bênção. Seu testemunho </a:t>
            </a:r>
          </a:p>
          <a:p>
            <a:pPr>
              <a:buNone/>
            </a:pPr>
            <a:r>
              <a:rPr lang="pt-BR" dirty="0" smtClean="0"/>
              <a:t>	não era válido (</a:t>
            </a:r>
            <a:r>
              <a:rPr lang="pt-BR" dirty="0" err="1" smtClean="0"/>
              <a:t>Gn</a:t>
            </a:r>
            <a:r>
              <a:rPr lang="pt-BR" dirty="0" smtClean="0"/>
              <a:t> 18,15)”.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2600" dirty="0" smtClean="0"/>
              <a:t>MORIM, Émile. Jesus e as estruturas do seu tempo. Edições Paulinas. São Paulo. 1982.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27652" name="Picture 4" descr="palavrasnocaminho – O alicerce - Igreja Presbiteriana Comunidade Cristã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3357562"/>
            <a:ext cx="2390775" cy="191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m para situação da mulher no século XVI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9191" cy="68580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pt-BR" sz="5400" b="1" dirty="0" smtClean="0"/>
              <a:t>Outros exemplos:</a:t>
            </a:r>
            <a:endParaRPr lang="pt-BR" sz="5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livro11amare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76926" cy="6858000"/>
          </a:xfrm>
          <a:prstGeom prst="rect">
            <a:avLst/>
          </a:prstGeom>
          <a:noFill/>
        </p:spPr>
      </p:pic>
      <p:pic>
        <p:nvPicPr>
          <p:cNvPr id="12291" name="Picture 3" descr="Ilumxxx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33375"/>
            <a:ext cx="3492500" cy="6172200"/>
          </a:xfrm>
          <a:prstGeom prst="rect">
            <a:avLst/>
          </a:prstGeom>
          <a:noFill/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476375" y="981075"/>
            <a:ext cx="2819400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t-BR" sz="2000" dirty="0"/>
              <a:t> </a:t>
            </a:r>
            <a:r>
              <a:rPr lang="pt-BR" sz="2000" b="1" i="1" dirty="0">
                <a:solidFill>
                  <a:srgbClr val="54381C"/>
                </a:solidFill>
              </a:rPr>
              <a:t>"Todas as mulheres que seduzirem e levarem ao casamento os súditos de Sua Majestade mediante o uso de perfumes, pinturas, dentes postiços, perucas e recheio nos quadris, incorrem em delito de bruxaria e o casamento fica </a:t>
            </a:r>
          </a:p>
          <a:p>
            <a:pPr algn="ctr" eaLnBrk="0" hangingPunct="0"/>
            <a:r>
              <a:rPr lang="pt-BR" sz="2000" b="1" i="1" dirty="0">
                <a:solidFill>
                  <a:srgbClr val="54381C"/>
                </a:solidFill>
              </a:rPr>
              <a:t>automaticamente anulado." </a:t>
            </a:r>
          </a:p>
          <a:p>
            <a:pPr algn="ctr" eaLnBrk="0" hangingPunct="0"/>
            <a:endParaRPr lang="pt-BR" sz="2000" b="1" i="1" dirty="0">
              <a:solidFill>
                <a:srgbClr val="54381C"/>
              </a:solidFill>
            </a:endParaRPr>
          </a:p>
          <a:p>
            <a:pPr algn="ctr" eaLnBrk="0" hangingPunct="0"/>
            <a:r>
              <a:rPr lang="pt-BR" sz="2000" b="1" i="1" dirty="0">
                <a:solidFill>
                  <a:srgbClr val="54381C"/>
                </a:solidFill>
              </a:rPr>
              <a:t> Constituição Nacional Inglesa (lei do século XVIII) </a:t>
            </a:r>
          </a:p>
          <a:p>
            <a:pPr eaLnBrk="0" hangingPunct="0"/>
            <a:endParaRPr lang="pt-BR" sz="2000" b="1" i="1" dirty="0">
              <a:solidFill>
                <a:srgbClr val="54381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ivro11amare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9220" name="Picture 4" descr="iLUM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57200"/>
            <a:ext cx="3302000" cy="6019800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219200" y="990600"/>
            <a:ext cx="33528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pt-BR" sz="2000" b="1" i="1" dirty="0"/>
              <a:t> </a:t>
            </a:r>
            <a:r>
              <a:rPr lang="pt-BR" sz="2000" b="1" i="1" dirty="0">
                <a:solidFill>
                  <a:srgbClr val="54381C"/>
                </a:solidFill>
              </a:rPr>
              <a:t>"Quando um homem for repreendido em público por uma mulher, cabe-lhe o </a:t>
            </a:r>
          </a:p>
          <a:p>
            <a:pPr eaLnBrk="0" hangingPunct="0"/>
            <a:r>
              <a:rPr lang="pt-BR" sz="2000" b="1" i="1" dirty="0">
                <a:solidFill>
                  <a:srgbClr val="54381C"/>
                </a:solidFill>
              </a:rPr>
              <a:t>direito de derrubá-la com um soco, desferir-lhe um pontapé e quebrar-lhe o nariz para que assim, desfigurada, não se deixe ver, envergonhada de sua face. E é bem merecido, por dirigir-se ao homem com maldade de linguajar </a:t>
            </a:r>
          </a:p>
          <a:p>
            <a:pPr eaLnBrk="0" hangingPunct="0"/>
            <a:r>
              <a:rPr lang="pt-BR" sz="2000" b="1" i="1" dirty="0">
                <a:solidFill>
                  <a:srgbClr val="54381C"/>
                </a:solidFill>
              </a:rPr>
              <a:t>ousado." </a:t>
            </a:r>
          </a:p>
          <a:p>
            <a:pPr eaLnBrk="0" hangingPunct="0"/>
            <a:endParaRPr lang="pt-BR" sz="2000" b="1" i="1" dirty="0">
              <a:solidFill>
                <a:srgbClr val="54381C"/>
              </a:solidFill>
            </a:endParaRPr>
          </a:p>
          <a:p>
            <a:pPr eaLnBrk="0" hangingPunct="0"/>
            <a:r>
              <a:rPr lang="pt-BR" sz="2000" b="1" i="1" dirty="0">
                <a:solidFill>
                  <a:srgbClr val="54381C"/>
                </a:solidFill>
              </a:rPr>
              <a:t> Le </a:t>
            </a:r>
            <a:r>
              <a:rPr lang="pt-BR" sz="2000" b="1" i="1" dirty="0" err="1">
                <a:solidFill>
                  <a:srgbClr val="54381C"/>
                </a:solidFill>
              </a:rPr>
              <a:t>Ménagier</a:t>
            </a:r>
            <a:r>
              <a:rPr lang="pt-BR" sz="2000" b="1" i="1" dirty="0">
                <a:solidFill>
                  <a:srgbClr val="54381C"/>
                </a:solidFill>
              </a:rPr>
              <a:t> de Paris (Tratado de conduta moral e costumes da França, </a:t>
            </a:r>
          </a:p>
          <a:p>
            <a:pPr eaLnBrk="0" hangingPunct="0"/>
            <a:r>
              <a:rPr lang="pt-BR" sz="2000" b="1" i="1" dirty="0">
                <a:solidFill>
                  <a:srgbClr val="54381C"/>
                </a:solidFill>
              </a:rPr>
              <a:t>século XIV) </a:t>
            </a:r>
          </a:p>
          <a:p>
            <a:pPr eaLnBrk="0" hangingPunct="0"/>
            <a:endParaRPr lang="pt-BR" sz="2000" b="1" i="1" dirty="0">
              <a:solidFill>
                <a:srgbClr val="54381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ivro11amare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63" y="0"/>
            <a:ext cx="9119337" cy="6858000"/>
          </a:xfrm>
          <a:prstGeom prst="rect">
            <a:avLst/>
          </a:prstGeom>
          <a:noFill/>
        </p:spPr>
      </p:pic>
      <p:pic>
        <p:nvPicPr>
          <p:cNvPr id="11268" name="Picture 4" descr="iLUMxx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476250"/>
            <a:ext cx="3589337" cy="6140450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295400" y="457200"/>
            <a:ext cx="29718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t-BR" sz="2000" b="1" i="1"/>
              <a:t> </a:t>
            </a:r>
            <a:r>
              <a:rPr lang="pt-BR" sz="2000" b="1" i="1">
                <a:solidFill>
                  <a:srgbClr val="54381C"/>
                </a:solidFill>
              </a:rPr>
              <a:t>"Quando uma mulher tiver conduta desordenada e deixar de cumprir suas </a:t>
            </a:r>
          </a:p>
          <a:p>
            <a:pPr algn="ctr" eaLnBrk="0" hangingPunct="0"/>
            <a:r>
              <a:rPr lang="pt-BR" sz="2000" b="1" i="1">
                <a:solidFill>
                  <a:srgbClr val="54381C"/>
                </a:solidFill>
              </a:rPr>
              <a:t>obrigações do lar, o marido pode submetê-la à escravidão. Esta servidão pode, inclusive, ser exercida na casa de um credor de seu marido e,  durante o período em que durar, é lícito a ele (ao marido) contrair novo matrimônio" 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30638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t-BR" sz="2000" b="1" i="1" dirty="0">
                <a:solidFill>
                  <a:srgbClr val="54381C"/>
                </a:solidFill>
              </a:rPr>
              <a:t>Código de </a:t>
            </a:r>
            <a:r>
              <a:rPr lang="pt-BR" sz="2000" b="1" i="1" dirty="0" err="1">
                <a:solidFill>
                  <a:srgbClr val="54381C"/>
                </a:solidFill>
              </a:rPr>
              <a:t>Hamurabi</a:t>
            </a:r>
            <a:r>
              <a:rPr lang="pt-BR" sz="2000" b="1" i="1" dirty="0">
                <a:solidFill>
                  <a:srgbClr val="54381C"/>
                </a:solidFill>
              </a:rPr>
              <a:t> (Constituição Nacional da Babilônia, outorgada pelo </a:t>
            </a:r>
          </a:p>
          <a:p>
            <a:pPr algn="ctr" eaLnBrk="0" hangingPunct="0"/>
            <a:r>
              <a:rPr lang="pt-BR" sz="2000" b="1" i="1" dirty="0">
                <a:solidFill>
                  <a:srgbClr val="54381C"/>
                </a:solidFill>
              </a:rPr>
              <a:t>rei </a:t>
            </a:r>
            <a:r>
              <a:rPr lang="pt-BR" sz="2000" b="1" i="1" dirty="0" err="1">
                <a:solidFill>
                  <a:srgbClr val="54381C"/>
                </a:solidFill>
              </a:rPr>
              <a:t>Hamurábi</a:t>
            </a:r>
            <a:r>
              <a:rPr lang="pt-BR" sz="2000" b="1" i="1" dirty="0">
                <a:solidFill>
                  <a:srgbClr val="54381C"/>
                </a:solidFill>
              </a:rPr>
              <a:t>, que a concebeu sob inspiração divina, século XVII A.C.) </a:t>
            </a:r>
            <a:endParaRPr lang="pt-BR" dirty="0">
              <a:solidFill>
                <a:srgbClr val="54381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ivro11amare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86409" cy="6833755"/>
          </a:xfrm>
          <a:prstGeom prst="rect">
            <a:avLst/>
          </a:prstGeom>
          <a:noFill/>
        </p:spPr>
      </p:pic>
      <p:pic>
        <p:nvPicPr>
          <p:cNvPr id="4101" name="Picture 5" descr="iLUMX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0"/>
            <a:ext cx="3789363" cy="601980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572000" y="1676400"/>
            <a:ext cx="32004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t-BR" b="1" i="1"/>
              <a:t> </a:t>
            </a:r>
            <a:r>
              <a:rPr lang="pt-BR" b="1" i="1">
                <a:solidFill>
                  <a:srgbClr val="54381C"/>
                </a:solidFill>
              </a:rPr>
              <a:t>"As crianças, os idiotas, os lunáticos e as mulheres não podem e não têm capacidade para efetuar negócios.“</a:t>
            </a:r>
          </a:p>
          <a:p>
            <a:pPr algn="ctr" eaLnBrk="0" hangingPunct="0"/>
            <a:r>
              <a:rPr lang="pt-BR" b="1" i="1">
                <a:solidFill>
                  <a:srgbClr val="54381C"/>
                </a:solidFill>
              </a:rPr>
              <a:t> </a:t>
            </a:r>
          </a:p>
          <a:p>
            <a:pPr algn="ctr" eaLnBrk="0" hangingPunct="0"/>
            <a:r>
              <a:rPr lang="pt-BR" b="1" i="1">
                <a:solidFill>
                  <a:srgbClr val="54381C"/>
                </a:solidFill>
              </a:rPr>
              <a:t> Henrique VII (rei da Inglaterra, chefe da Igreja Anglicana, século XVI) </a:t>
            </a:r>
          </a:p>
          <a:p>
            <a:pPr algn="ctr" eaLnBrk="0" hangingPunct="0"/>
            <a:endParaRPr lang="pt-BR" b="1" i="1">
              <a:solidFill>
                <a:srgbClr val="54381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ivro11amare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22531" name="Picture 3" descr="iLUM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457200"/>
            <a:ext cx="3373437" cy="6019800"/>
          </a:xfrm>
          <a:prstGeom prst="rect">
            <a:avLst/>
          </a:prstGeom>
          <a:noFill/>
        </p:spPr>
      </p:pic>
      <p:pic>
        <p:nvPicPr>
          <p:cNvPr id="22533" name="Picture 5" descr="Iluminura15moldes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457200"/>
            <a:ext cx="3505200" cy="5995988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676400" y="1371600"/>
            <a:ext cx="20891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b="1" i="1">
                <a:solidFill>
                  <a:srgbClr val="54381C"/>
                </a:solidFill>
              </a:rPr>
              <a:t>"O pior adorno que uma mulher pode querer usar é ser sábia.“ </a:t>
            </a:r>
            <a:endParaRPr lang="pt-BR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692275" y="3716338"/>
            <a:ext cx="22336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b="1" i="1">
                <a:solidFill>
                  <a:srgbClr val="54381C"/>
                </a:solidFill>
              </a:rPr>
              <a:t>Lutero (teólogo alemão, reformador protestante, século XVI)</a:t>
            </a:r>
            <a:r>
              <a:rPr lang="pt-BR"/>
              <a:t>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r>
              <a:rPr lang="pt-BR" i="1" dirty="0" smtClean="0"/>
              <a:t>	“Naquele momento, chegaram os discípulos de Jesus e se admiraram ao vê-lo falando com uma mulher. Mas nenhum deles perguntou: “O que você está querendo?” Ou: “Por que o senhor está falando com ela?” </a:t>
            </a:r>
            <a:r>
              <a:rPr lang="pt-BR" i="1" dirty="0" smtClean="0">
                <a:hlinkClick r:id="rId2"/>
              </a:rPr>
              <a:t>João 4:27</a:t>
            </a:r>
            <a:r>
              <a:rPr lang="pt-BR" i="1" dirty="0" smtClean="0"/>
              <a:t/>
            </a:r>
            <a:br>
              <a:rPr lang="pt-BR" i="1" dirty="0" smtClean="0"/>
            </a:b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345876"/>
            <a:ext cx="5214973" cy="351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Nessa realidade Jesus não excluía as mulheres da sua relação de amizade, da discussão sobre suas </a:t>
            </a:r>
            <a:r>
              <a:rPr lang="pt-BR" sz="3600" dirty="0" err="1" smtClean="0"/>
              <a:t>ideias</a:t>
            </a:r>
            <a:r>
              <a:rPr lang="pt-BR" sz="3600" dirty="0" smtClean="0"/>
              <a:t>, da sua equipe.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8674" name="Picture 2" descr="Dos 70 discípulos e 12 Apóstolos, por que só se encontram escritos de  poucos destes na bíblia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342681"/>
            <a:ext cx="4572032" cy="3072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“Nos Evangelhos fica patente a </a:t>
            </a:r>
          </a:p>
          <a:p>
            <a:pPr>
              <a:buNone/>
            </a:pPr>
            <a:r>
              <a:rPr lang="pt-BR" dirty="0" smtClean="0"/>
              <a:t>	sintonia de Jesus com mulheres. </a:t>
            </a:r>
          </a:p>
          <a:p>
            <a:pPr>
              <a:buNone/>
            </a:pPr>
            <a:r>
              <a:rPr lang="pt-BR" dirty="0" smtClean="0"/>
              <a:t>	Elas contracenam com ele em </a:t>
            </a:r>
          </a:p>
          <a:p>
            <a:pPr>
              <a:buNone/>
            </a:pPr>
            <a:r>
              <a:rPr lang="pt-BR" dirty="0" smtClean="0"/>
              <a:t>	diversos episódios evangélicos, </a:t>
            </a:r>
          </a:p>
          <a:p>
            <a:pPr>
              <a:buNone/>
            </a:pPr>
            <a:r>
              <a:rPr lang="pt-BR" dirty="0" smtClean="0"/>
              <a:t>	como na cena da mulher samaritana na beira do poço de Jacó (com espanto dos discípulos), na casa do amigo Lázaro, quando ele conversa com Maria e Marta, no episódio da mulher do perfume, na cena com Maria Madalena após a ressurreição”. (HOORNAERT, Eduardo. Origens do Cristianismo. </a:t>
            </a:r>
            <a:r>
              <a:rPr lang="pt-BR" dirty="0" err="1" smtClean="0"/>
              <a:t>Pag</a:t>
            </a:r>
            <a:r>
              <a:rPr lang="pt-BR" dirty="0" smtClean="0"/>
              <a:t> 138)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29698" name="Picture 2" descr="A Mulher Samaritana - Atividades e Desenhos … | Mulher samaritana,  Artesanatos bíblicos, Páginas de colorir da bíb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57166"/>
            <a:ext cx="2064625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E após a execução </a:t>
            </a:r>
          </a:p>
          <a:p>
            <a:pPr>
              <a:buNone/>
            </a:pPr>
            <a:r>
              <a:rPr lang="pt-BR" sz="3600" dirty="0" smtClean="0"/>
              <a:t>	de Jesus?</a:t>
            </a:r>
          </a:p>
          <a:p>
            <a:pPr>
              <a:buNone/>
            </a:pPr>
            <a:r>
              <a:rPr lang="pt-BR" sz="3600" dirty="0" smtClean="0"/>
              <a:t>	</a:t>
            </a:r>
          </a:p>
          <a:p>
            <a:pPr>
              <a:buNone/>
            </a:pPr>
            <a:r>
              <a:rPr lang="pt-BR" sz="3600" dirty="0" smtClean="0"/>
              <a:t>	O que significa as </a:t>
            </a:r>
          </a:p>
          <a:p>
            <a:pPr>
              <a:buNone/>
            </a:pPr>
            <a:r>
              <a:rPr lang="pt-BR" sz="3600" dirty="0" smtClean="0"/>
              <a:t>	mulheres irem ao túmulo?</a:t>
            </a:r>
          </a:p>
          <a:p>
            <a:pPr>
              <a:buNone/>
            </a:pPr>
            <a:r>
              <a:rPr lang="pt-BR" sz="3600" dirty="0" smtClean="0"/>
              <a:t> </a:t>
            </a:r>
          </a:p>
          <a:p>
            <a:pPr>
              <a:buNone/>
            </a:pPr>
            <a:r>
              <a:rPr lang="pt-BR" sz="3600" dirty="0" smtClean="0"/>
              <a:t>	“Essa ação as tira do estado religioso de pureza”.</a:t>
            </a:r>
          </a:p>
          <a:p>
            <a:pPr>
              <a:buNone/>
            </a:pPr>
            <a:r>
              <a:rPr lang="pt-BR" sz="3600" dirty="0" smtClean="0"/>
              <a:t>	</a:t>
            </a:r>
            <a:r>
              <a:rPr lang="pt-BR" sz="2800" dirty="0" smtClean="0"/>
              <a:t>(Breve história das Origens do Cristianismo. </a:t>
            </a:r>
            <a:r>
              <a:rPr lang="pt-BR" sz="2800" dirty="0" err="1" smtClean="0"/>
              <a:t>Pag</a:t>
            </a:r>
            <a:r>
              <a:rPr lang="pt-BR" sz="2800" dirty="0" smtClean="0"/>
              <a:t> 59)</a:t>
            </a:r>
            <a:endParaRPr lang="pt-BR" sz="3600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30722" name="Picture 2" descr="A TENDA NA ROCHA: As mulheres e as especiarias no sepulcro de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28604"/>
            <a:ext cx="3524250" cy="200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19749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“No final do Evangelho de Lucas, mulheres saem do esconderijo com perfumes e pomadas para, de alguma forma, cuidar do corpo do humilhado e torturado Jesus depois de sua morte (</a:t>
            </a:r>
            <a:r>
              <a:rPr lang="pt-BR" sz="3600" dirty="0" err="1" smtClean="0"/>
              <a:t>Lc</a:t>
            </a:r>
            <a:r>
              <a:rPr lang="pt-BR" sz="3600" dirty="0" smtClean="0"/>
              <a:t> 23,55-24,1), enquanto os homens ficam escondidos, com medo”. </a:t>
            </a:r>
            <a:r>
              <a:rPr lang="pt-BR" sz="2400" dirty="0" smtClean="0"/>
              <a:t>(HOORNAERT, Eduardo. Origens do Cristianismo. </a:t>
            </a:r>
            <a:r>
              <a:rPr lang="pt-BR" sz="2400" dirty="0" err="1" smtClean="0"/>
              <a:t>Pag</a:t>
            </a:r>
            <a:r>
              <a:rPr lang="pt-BR" sz="2400" dirty="0" smtClean="0"/>
              <a:t> 139</a:t>
            </a:r>
            <a:r>
              <a:rPr lang="pt-BR" dirty="0" smtClean="0"/>
              <a:t>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1026" name="Picture 2" descr="Resultado de imagem para mulheres visitando o túmulo de jes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714884"/>
            <a:ext cx="2844789" cy="1896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</a:t>
            </a:r>
            <a:r>
              <a:rPr lang="pt-BR" sz="3600" dirty="0" smtClean="0"/>
              <a:t>“Embora existam referências a mulheres que dirigem comunidades (</a:t>
            </a:r>
            <a:r>
              <a:rPr lang="pt-BR" sz="3600" dirty="0" err="1" smtClean="0"/>
              <a:t>At</a:t>
            </a:r>
            <a:r>
              <a:rPr lang="pt-BR" sz="3600" dirty="0" smtClean="0"/>
              <a:t> 18,26-27) e se manifestam nas reuniões (</a:t>
            </a:r>
            <a:r>
              <a:rPr lang="pt-BR" sz="3600" dirty="0" err="1" smtClean="0"/>
              <a:t>At</a:t>
            </a:r>
            <a:r>
              <a:rPr lang="pt-BR" sz="3600" dirty="0" smtClean="0"/>
              <a:t> 21,9), sua principal tarefa continua sendo ajudar o homem em sua missão”.  </a:t>
            </a:r>
            <a:r>
              <a:rPr lang="pt-BR" dirty="0" smtClean="0"/>
              <a:t>(</a:t>
            </a:r>
            <a:r>
              <a:rPr lang="pt-BR" sz="2400" dirty="0" smtClean="0"/>
              <a:t>HOORNAERT, Eduardo. Origens do Cristianismo. </a:t>
            </a:r>
            <a:r>
              <a:rPr lang="pt-BR" sz="2400" dirty="0" err="1" smtClean="0"/>
              <a:t>Pag</a:t>
            </a:r>
            <a:r>
              <a:rPr lang="pt-BR" sz="2400" dirty="0" smtClean="0"/>
              <a:t> 138)</a:t>
            </a:r>
            <a:endParaRPr lang="pt-BR" sz="3600" dirty="0" smtClean="0"/>
          </a:p>
          <a:p>
            <a:pPr>
              <a:buNone/>
            </a:pPr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 	Não é assim ainda hoje?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  <p:pic>
        <p:nvPicPr>
          <p:cNvPr id="37890" name="Picture 2" descr="Resultado de imagem para CEBI encontr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286256"/>
            <a:ext cx="2464057" cy="2024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	“Numa comunidade cristã do norte da África, em plena perseguição de Diocleciano, no ano 303 d.C., as autoridades policiais surpreendem uma comunidade cristã e confiscam 38 véus, 82 túnicas de mulheres, 47 pares de chinelos femininos e apenas 17 peças de vestuário masculino”. (HOORNAERT, Eduardo. Origens do Cristianismo. </a:t>
            </a:r>
            <a:r>
              <a:rPr lang="pt-BR" dirty="0" err="1" smtClean="0"/>
              <a:t>Pag</a:t>
            </a:r>
            <a:r>
              <a:rPr lang="pt-BR" dirty="0" smtClean="0"/>
              <a:t> 139)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38914" name="Picture 2" descr="Resultado de imagem para CEBI encontr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286256"/>
            <a:ext cx="2286016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i="1" u="sng" dirty="0" smtClean="0">
                <a:solidFill>
                  <a:srgbClr val="0070C0"/>
                </a:solidFill>
                <a:hlinkClick r:id="rId2"/>
              </a:rPr>
              <a:t>Marcos 16:1-</a:t>
            </a:r>
            <a:r>
              <a:rPr lang="pt-BR" i="1" u="sng" dirty="0" smtClean="0">
                <a:solidFill>
                  <a:srgbClr val="0070C0"/>
                </a:solidFill>
              </a:rPr>
              <a:t>11</a:t>
            </a:r>
            <a:endParaRPr lang="pt-BR" u="sng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pt-BR" i="1" dirty="0" smtClean="0"/>
              <a:t>	“Passado o sábado, Maria Madalena, Maria, mãe de Tiago, e Salomé compraram óleos aromáticos para ungir o corpo de Jesus. E, bem cedo, no primeiro dia da semana, ao nascer do sol, foram ao túmulo. Diziam umas às outras: — Quem nos removerá a pedra da entrada do túmulo? E, olhando, viram que a pedra já estava removida. É que a pedra era muito grande. Entrando no túmulo, viram um jovem sentado ao lado direito, vestido de branco, e ficaram atemorizadas. </a:t>
            </a:r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>
              <a:buNone/>
            </a:pPr>
            <a:r>
              <a:rPr lang="pt-BR" i="1" dirty="0" smtClean="0"/>
              <a:t>	“Ele, porém, lhes disse: — Não tenham medo! Vocês procuram Jesus, o Nazareno, que foi crucificado; ele ressuscitou, não está aqui; vejam o lugar onde o tinham colocado. Mas vão e digam aos discípulos dele e a Pedro que ele vai adiante de vocês para a </a:t>
            </a:r>
            <a:r>
              <a:rPr lang="pt-BR" i="1" dirty="0" err="1" smtClean="0"/>
              <a:t>Galileia</a:t>
            </a:r>
            <a:r>
              <a:rPr lang="pt-BR" i="1" dirty="0" smtClean="0"/>
              <a:t>; lá vocês o verão, como ele disse. E, saindo elas, fugiram do sepulcro, porque estavam tomadas de temor e assombro. E não contaram nada a ninguém, porque estavam com medo”.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pt-BR" i="1" dirty="0" smtClean="0"/>
              <a:t> “[Havendo Jesus ressuscitado de manhã cedo no primeiro dia da semana, apareceu primeiro a Maria Madalena, da qual tinha expulsado sete demônios.</a:t>
            </a:r>
            <a:br>
              <a:rPr lang="pt-BR" i="1" dirty="0" smtClean="0"/>
            </a:br>
            <a:r>
              <a:rPr lang="pt-BR" i="1" dirty="0" smtClean="0"/>
              <a:t>E, partindo ela, foi anunciá-lo àqueles que, tendo sido companheiros de Jesus, estavam tristes e choravam.</a:t>
            </a:r>
            <a:br>
              <a:rPr lang="pt-BR" i="1" dirty="0" smtClean="0"/>
            </a:br>
            <a:r>
              <a:rPr lang="pt-BR" i="1" dirty="0" smtClean="0"/>
              <a:t>Estes, ouvindo que ele vivia e que tinha sido visto por ela, não acreditaram”.</a:t>
            </a:r>
            <a:br>
              <a:rPr lang="pt-BR" i="1" dirty="0" smtClean="0"/>
            </a:br>
            <a:endParaRPr lang="pt-B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2214554"/>
            <a:ext cx="8229600" cy="412597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/>
              <a:t>	“O relato do túmulo vazio do Evangelho de Marcos é o mais antigo de todos os que dispomos. Segundo os melhores manuscritos, esse evangelho termina com essa expressão de medo e de desespero das mulheres”.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(Breve história das Origens do Cristianismo. </a:t>
            </a:r>
            <a:r>
              <a:rPr lang="pt-BR" dirty="0" err="1" smtClean="0"/>
              <a:t>Pag</a:t>
            </a:r>
            <a:r>
              <a:rPr lang="pt-BR" dirty="0" smtClean="0"/>
              <a:t> 60)</a:t>
            </a:r>
          </a:p>
          <a:p>
            <a:pPr>
              <a:buNone/>
            </a:pPr>
            <a:r>
              <a:rPr lang="pt-BR" dirty="0" smtClean="0"/>
              <a:t> 	</a:t>
            </a:r>
            <a:endParaRPr lang="pt-BR" dirty="0"/>
          </a:p>
        </p:txBody>
      </p:sp>
      <p:pic>
        <p:nvPicPr>
          <p:cNvPr id="1026" name="Picture 2" descr="Portal Luteranos | ''No domingo bem cedo, as mulheres foram ao túmulo…  Viram que a pedra tinha sido tirada… não acharam o corpo do Senhor Jesus e  não sabiam o que pens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85728"/>
            <a:ext cx="2250297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sz="3600" dirty="0" smtClean="0"/>
              <a:t>	 “Como pode um evangelho terminar com a fuga assustada e desesperada das mulheres? </a:t>
            </a:r>
            <a:r>
              <a:rPr lang="pt-BR" sz="3600" i="1" dirty="0" smtClean="0"/>
              <a:t/>
            </a:r>
            <a:br>
              <a:rPr lang="pt-BR" sz="3600" i="1" dirty="0" smtClean="0"/>
            </a:br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	“Por que as mulheres reagiram com medo ao anúncio do anjo?”</a:t>
            </a:r>
            <a:r>
              <a:rPr lang="pt-BR" sz="3600" i="1" dirty="0" smtClean="0"/>
              <a:t/>
            </a:r>
            <a:br>
              <a:rPr lang="pt-BR" sz="3600" i="1" dirty="0" smtClean="0"/>
            </a:br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	“Como a ressurreição de Jesus foi entendida por elas e pelos leitores do mais antigo evangelho? Início do tempo escatológico?”</a:t>
            </a:r>
          </a:p>
          <a:p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	</a:t>
            </a:r>
            <a:r>
              <a:rPr lang="pt-BR" sz="3000" dirty="0" smtClean="0"/>
              <a:t>(Breve história das Origens do Cristianismo. </a:t>
            </a:r>
            <a:r>
              <a:rPr lang="pt-BR" sz="3000" dirty="0" err="1" smtClean="0"/>
              <a:t>Pag</a:t>
            </a:r>
            <a:r>
              <a:rPr lang="pt-BR" sz="3000" dirty="0" smtClean="0"/>
              <a:t> 60)</a:t>
            </a:r>
            <a:endParaRPr lang="pt-BR" sz="3600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ne\Documents\EBE\EBE 2021\silêncio das mulhe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00042"/>
            <a:ext cx="6643702" cy="5923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 </a:t>
            </a:r>
          </a:p>
          <a:p>
            <a:r>
              <a:rPr lang="pt-BR" dirty="0" smtClean="0"/>
              <a:t>NOGUEIRA, Paulo Augusto de Souza. Breve história das Origens do Cristianismo. Aparecida, SP. Editora Santuário. 2020.</a:t>
            </a:r>
          </a:p>
          <a:p>
            <a:endParaRPr lang="pt-BR" dirty="0" smtClean="0"/>
          </a:p>
          <a:p>
            <a:r>
              <a:rPr lang="pt-BR" dirty="0" smtClean="0"/>
              <a:t>MORIM, Émile. Jesus e as estruturas do seu tempo. Edições Paulinas. São Paulo. 1982.</a:t>
            </a:r>
          </a:p>
          <a:p>
            <a:endParaRPr lang="pt-BR" dirty="0" smtClean="0"/>
          </a:p>
          <a:p>
            <a:r>
              <a:rPr lang="pt-BR" dirty="0" smtClean="0"/>
              <a:t>HOORNAERT, Eduardo. Origens do Cristianismo. </a:t>
            </a:r>
            <a:r>
              <a:rPr lang="pt-BR" dirty="0" err="1" smtClean="0"/>
              <a:t>Paulus</a:t>
            </a:r>
            <a:r>
              <a:rPr lang="pt-BR" dirty="0" smtClean="0"/>
              <a:t>. São Paulo. 2016.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322</Words>
  <Application>Microsoft Office PowerPoint</Application>
  <PresentationFormat>Apresentação na tela (4:3)</PresentationFormat>
  <Paragraphs>122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Mulheres quebram o silêncio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Outros exemplos: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Mulheres quebram o silêncio</dc:title>
  <dc:creator>Jane</dc:creator>
  <cp:lastModifiedBy>Jane</cp:lastModifiedBy>
  <cp:revision>64</cp:revision>
  <dcterms:created xsi:type="dcterms:W3CDTF">2021-01-28T12:35:48Z</dcterms:created>
  <dcterms:modified xsi:type="dcterms:W3CDTF">2021-04-27T11:17:27Z</dcterms:modified>
</cp:coreProperties>
</file>